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3" r:id="rId3"/>
    <p:sldId id="264" r:id="rId4"/>
    <p:sldId id="270" r:id="rId5"/>
    <p:sldId id="258" r:id="rId6"/>
    <p:sldId id="277" r:id="rId7"/>
    <p:sldId id="269" r:id="rId8"/>
    <p:sldId id="275" r:id="rId9"/>
    <p:sldId id="274" r:id="rId10"/>
    <p:sldId id="273" r:id="rId11"/>
    <p:sldId id="272" r:id="rId12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FB6F420-E22B-E3EE-4A87-2F8BC9C7BAA2}" name="Ryan Lopez" initials="RL" userId="S::rlopez@natural-resources-group.com::2b5c1adb-21e1-4267-82ad-604a1db7ef5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81B98C-793A-8C2C-1A5D-0F9AC29DD780}" v="44" dt="2024-01-06T00:26:40.3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44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1A1B18-BECB-44BC-A9AF-C0EC0537017C}" type="datetimeFigureOut">
              <a:rPr lang="en-US" smtClean="0"/>
              <a:t>1/8/2024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7638" y="1163638"/>
            <a:ext cx="4187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E250AA-57CB-4C9F-9C0D-DE26FEF10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737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1470025"/>
          </a:xfrm>
        </p:spPr>
        <p:txBody>
          <a:bodyPr/>
          <a:lstStyle/>
          <a:p>
            <a:r>
              <a:rPr lang="en-US" b="1" dirty="0">
                <a:effectLst>
                  <a:glow rad="127000">
                    <a:schemeClr val="bg1"/>
                  </a:glow>
                </a:effectLst>
              </a:rPr>
              <a:t>Walker River Ranch LLC</a:t>
            </a:r>
            <a:br>
              <a:rPr lang="en-US" b="1" dirty="0">
                <a:effectLst>
                  <a:glow rad="127000">
                    <a:schemeClr val="bg1"/>
                  </a:glow>
                </a:effectLst>
              </a:rPr>
            </a:br>
            <a:r>
              <a:rPr lang="en-US" b="1" dirty="0">
                <a:effectLst>
                  <a:glow rad="127000">
                    <a:schemeClr val="bg1"/>
                  </a:glow>
                </a:effectLst>
              </a:rPr>
              <a:t>1921 WRID Easement </a:t>
            </a:r>
          </a:p>
        </p:txBody>
      </p:sp>
    </p:spTree>
    <p:extLst>
      <p:ext uri="{BB962C8B-B14F-4D97-AF65-F5344CB8AC3E}">
        <p14:creationId xmlns:p14="http://schemas.microsoft.com/office/powerpoint/2010/main" val="2767175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300" b="1" dirty="0"/>
              <a:t>WRID Action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800" y="1381062"/>
            <a:ext cx="7086600" cy="4953000"/>
          </a:xfrm>
        </p:spPr>
        <p:txBody>
          <a:bodyPr>
            <a:noAutofit/>
          </a:bodyPr>
          <a:lstStyle/>
          <a:p>
            <a:r>
              <a:rPr lang="en-US" sz="2400" dirty="0"/>
              <a:t>Letter or Resolution: </a:t>
            </a:r>
          </a:p>
          <a:p>
            <a:pPr lvl="1"/>
            <a:r>
              <a:rPr lang="en-US" sz="2000" dirty="0"/>
              <a:t>WRID activities are confined to the existing footprint of the Swagger Ditch with a 200 ft right of way (100’ on each side of the centerline of Swagger Ditch)</a:t>
            </a:r>
          </a:p>
          <a:p>
            <a:pPr lvl="1"/>
            <a:r>
              <a:rPr lang="en-US" sz="2000" dirty="0"/>
              <a:t>Acknowledgment WRID has no remaining rights in the  remnant on title from the 1921 easement to construct a new intake canal on the Walker River Ranch LLC property</a:t>
            </a:r>
          </a:p>
          <a:p>
            <a:r>
              <a:rPr lang="en-US" sz="2400" dirty="0"/>
              <a:t>WRID’s existing easement and water rights are not altered or extinguished.</a:t>
            </a:r>
          </a:p>
          <a:p>
            <a:r>
              <a:rPr lang="en-US" sz="2400" dirty="0">
                <a:solidFill>
                  <a:prstClr val="black"/>
                </a:solidFill>
                <a:latin typeface="Calibri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necessary step in restoration planning and for the recordation of a conservation easement on a portion of the Walker River Ranch LLC property.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287052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a field&#10;&#10;Description automatically generated">
            <a:extLst>
              <a:ext uri="{FF2B5EF4-FFF2-40B4-BE49-F238E27FC236}">
                <a16:creationId xmlns:a16="http://schemas.microsoft.com/office/drawing/2014/main" id="{327C2728-9D41-9456-62CE-CB761DC7E2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828800"/>
            <a:ext cx="6604000" cy="4953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10912A-11D3-71F6-076A-226BAF249388}"/>
              </a:ext>
            </a:extLst>
          </p:cNvPr>
          <p:cNvSpPr txBox="1"/>
          <p:nvPr/>
        </p:nvSpPr>
        <p:spPr>
          <a:xfrm>
            <a:off x="977900" y="304800"/>
            <a:ext cx="70866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300" b="1" dirty="0">
                <a:latin typeface="+mj-lt"/>
                <a:ea typeface="+mj-ea"/>
                <a:cs typeface="+mj-cs"/>
              </a:rPr>
              <a:t>THANK YOU  </a:t>
            </a:r>
          </a:p>
          <a:p>
            <a:pPr algn="ctr">
              <a:spcBef>
                <a:spcPct val="0"/>
              </a:spcBef>
            </a:pPr>
            <a:r>
              <a:rPr lang="en-US" sz="4300" b="1" dirty="0">
                <a:latin typeface="+mj-lt"/>
                <a:ea typeface="+mj-ea"/>
                <a:cs typeface="+mj-cs"/>
              </a:rPr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1830614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81000" y="228600"/>
            <a:ext cx="32766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Property Overview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7200" y="1828800"/>
            <a:ext cx="3352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Mono County, CA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West - Hwy 395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North - Topaz Lane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~1 mile stretch of West Walker River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9" r="22322"/>
          <a:stretch/>
        </p:blipFill>
        <p:spPr bwMode="auto">
          <a:xfrm>
            <a:off x="4552950" y="-20838"/>
            <a:ext cx="4591050" cy="6878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6917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1000" y="228600"/>
            <a:ext cx="32766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Property Overview</a:t>
            </a:r>
          </a:p>
        </p:txBody>
      </p:sp>
      <p:sp>
        <p:nvSpPr>
          <p:cNvPr id="2" name="Rectangle 1"/>
          <p:cNvSpPr/>
          <p:nvPr/>
        </p:nvSpPr>
        <p:spPr>
          <a:xfrm>
            <a:off x="409575" y="1828800"/>
            <a:ext cx="332422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~136 acres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Land use - livestock grazing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Bank instability, erosion require restoration (native vegetation planting)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Will improve water quality</a:t>
            </a:r>
          </a:p>
        </p:txBody>
      </p:sp>
      <p:pic>
        <p:nvPicPr>
          <p:cNvPr id="7" name="Picture 6" descr="A map of a land&#10;&#10;Description automatically generated">
            <a:extLst>
              <a:ext uri="{FF2B5EF4-FFF2-40B4-BE49-F238E27FC236}">
                <a16:creationId xmlns:a16="http://schemas.microsoft.com/office/drawing/2014/main" id="{D0417682-8E32-5A8E-A949-59FC1D763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8762" y="226785"/>
            <a:ext cx="5246401" cy="635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423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76200"/>
            <a:ext cx="838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200" b="1" dirty="0">
                <a:latin typeface="+mj-lt"/>
                <a:ea typeface="+mj-ea"/>
                <a:cs typeface="+mj-cs"/>
              </a:rPr>
              <a:t>Native Vegetation Prevents/Repairs Streambank Erosion and Improves Water Quality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7" name="Picture 6" descr="A river running through a desert&#10;&#10;Description automatically generated">
            <a:extLst>
              <a:ext uri="{FF2B5EF4-FFF2-40B4-BE49-F238E27FC236}">
                <a16:creationId xmlns:a16="http://schemas.microsoft.com/office/drawing/2014/main" id="{89A3D56A-EF59-8D6F-7D83-EFF685B5BA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6" y="2285998"/>
            <a:ext cx="6096003" cy="4572002"/>
          </a:xfrm>
          <a:prstGeom prst="rect">
            <a:avLst/>
          </a:prstGeom>
        </p:spPr>
      </p:pic>
      <p:pic>
        <p:nvPicPr>
          <p:cNvPr id="5" name="Picture 4" descr="A hole in the ground&#10;&#10;Description automatically generated">
            <a:extLst>
              <a:ext uri="{FF2B5EF4-FFF2-40B4-BE49-F238E27FC236}">
                <a16:creationId xmlns:a16="http://schemas.microsoft.com/office/drawing/2014/main" id="{0903722C-2695-14EB-D8F6-A9D22D1B2D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7432" y="1143000"/>
            <a:ext cx="5154168" cy="386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33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bby Dziegiel\NRG Dropbox\NRG Team Folder\Banks\WRMB\Photos\WRMB 05aug21 IRTmeeting\2021-08-05 13.03.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8514"/>
            <a:ext cx="8229600" cy="609600"/>
          </a:xfrm>
        </p:spPr>
        <p:txBody>
          <a:bodyPr>
            <a:noAutofit/>
          </a:bodyPr>
          <a:lstStyle/>
          <a:p>
            <a:r>
              <a:rPr lang="en-US" sz="3200" b="1" dirty="0"/>
              <a:t>Pasture and Riparian Restoration Plan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200" y="914400"/>
            <a:ext cx="5943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Bank-stabilizing willows, cottonwoods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Reduce erosion and irrigated pasture loss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Improve water quality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Improve livestock carrying capacity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19647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190500"/>
            <a:ext cx="5399876" cy="1143000"/>
          </a:xfrm>
        </p:spPr>
        <p:txBody>
          <a:bodyPr>
            <a:normAutofit fontScale="90000"/>
          </a:bodyPr>
          <a:lstStyle/>
          <a:p>
            <a:r>
              <a:rPr lang="en-US" sz="4000" b="1" dirty="0"/>
              <a:t>1921 Easement Provided WRID With Two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737" y="1143000"/>
            <a:ext cx="4038600" cy="5029200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Construct new inlet on west bank of West Walker River in SW¼ of SW¼ Sec 24 and build a canal generally north through sections 24, 14, 13, 12, 2, and 1  </a:t>
            </a:r>
          </a:p>
          <a:p>
            <a:r>
              <a:rPr lang="en-US" dirty="0"/>
              <a:t>Use the existing Swagger (</a:t>
            </a:r>
            <a:r>
              <a:rPr lang="en-US" dirty="0" err="1"/>
              <a:t>Swauger</a:t>
            </a:r>
            <a:r>
              <a:rPr lang="en-US" dirty="0"/>
              <a:t>) Ditch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A548B6-80BA-834B-FC38-B18A4D0CB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6337" y="1828800"/>
            <a:ext cx="4627623" cy="405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547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0881887A-D162-D891-9431-39A0C943E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804" y="-9525"/>
            <a:ext cx="7028603" cy="6610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E1CE6FE-197F-554D-F6ED-2CBB2D8781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257292"/>
            <a:ext cx="4057490" cy="6574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139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87D371-38C6-A422-9A66-0E3A37D0D45F}"/>
              </a:ext>
            </a:extLst>
          </p:cNvPr>
          <p:cNvSpPr/>
          <p:nvPr/>
        </p:nvSpPr>
        <p:spPr>
          <a:xfrm>
            <a:off x="152400" y="2729918"/>
            <a:ext cx="35147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2000" dirty="0">
              <a:solidFill>
                <a:prstClr val="black"/>
              </a:solidFill>
              <a:latin typeface="Calibri"/>
            </a:endParaRPr>
          </a:p>
          <a:p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981B46-71EB-B171-DC7A-FDCE180EA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1031241"/>
            <a:ext cx="4977000" cy="5105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B31D7A-C2AC-74DF-4D69-31081988E2DB}"/>
              </a:ext>
            </a:extLst>
          </p:cNvPr>
          <p:cNvSpPr txBox="1"/>
          <p:nvPr/>
        </p:nvSpPr>
        <p:spPr>
          <a:xfrm>
            <a:off x="228600" y="13473"/>
            <a:ext cx="86868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b="1" dirty="0">
                <a:latin typeface="+mj-lt"/>
                <a:ea typeface="+mj-ea"/>
                <a:cs typeface="+mj-cs"/>
              </a:rPr>
              <a:t>Remnant of 1921 WRID Easement remains on title (#8) and exact location and extent can’t be plotted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EA3EDF1-8432-79D7-FD8F-264EADB40F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71600"/>
            <a:ext cx="3725864" cy="4990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9883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300" b="1" dirty="0"/>
              <a:t>Current Conditions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91000" cy="4724400"/>
          </a:xfrm>
        </p:spPr>
        <p:txBody>
          <a:bodyPr>
            <a:normAutofit/>
          </a:bodyPr>
          <a:lstStyle/>
          <a:p>
            <a:r>
              <a:rPr lang="en-US" dirty="0"/>
              <a:t>WRID did not build an inlet for the Swagger Ditch in the SW¼ of SW¼ of Sec 24 </a:t>
            </a:r>
          </a:p>
          <a:p>
            <a:endParaRPr lang="en-US" dirty="0"/>
          </a:p>
          <a:p>
            <a:r>
              <a:rPr lang="en-US" dirty="0"/>
              <a:t>WRID elected to use the existing Swagger Ditch</a:t>
            </a:r>
          </a:p>
          <a:p>
            <a:endParaRPr lang="en-US" dirty="0"/>
          </a:p>
        </p:txBody>
      </p:sp>
      <p:pic>
        <p:nvPicPr>
          <p:cNvPr id="4" name="Picture 3" descr="A map of a river&#10;&#10;Description automatically generated">
            <a:extLst>
              <a:ext uri="{FF2B5EF4-FFF2-40B4-BE49-F238E27FC236}">
                <a16:creationId xmlns:a16="http://schemas.microsoft.com/office/drawing/2014/main" id="{52CDA5DD-B596-E0C8-BCA2-17792C04D5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344" y="1599065"/>
            <a:ext cx="4191454" cy="438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5232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1019</TotalTime>
  <Words>299</Words>
  <Application>Microsoft Office PowerPoint</Application>
  <PresentationFormat>On-screen Show (4:3)</PresentationFormat>
  <Paragraphs>42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Arial</vt:lpstr>
      <vt:lpstr>Calibri</vt:lpstr>
      <vt:lpstr>Office Theme</vt:lpstr>
      <vt:lpstr>Walker River Ranch LLC 1921 WRID Easement </vt:lpstr>
      <vt:lpstr>PowerPoint Presentation</vt:lpstr>
      <vt:lpstr>PowerPoint Presentation</vt:lpstr>
      <vt:lpstr>PowerPoint Presentation</vt:lpstr>
      <vt:lpstr>Pasture and Riparian Restoration Plan</vt:lpstr>
      <vt:lpstr>1921 Easement Provided WRID With Two Options</vt:lpstr>
      <vt:lpstr>PowerPoint Presentation</vt:lpstr>
      <vt:lpstr>PowerPoint Presentation</vt:lpstr>
      <vt:lpstr>Current Conditions</vt:lpstr>
      <vt:lpstr>WRID Action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Walker River Ranch  WRID Easement Request</dc:title>
  <dc:creator>Abby Dziegiel</dc:creator>
  <cp:lastModifiedBy>Water</cp:lastModifiedBy>
  <cp:revision>67</cp:revision>
  <cp:lastPrinted>2024-01-08T15:25:19Z</cp:lastPrinted>
  <dcterms:created xsi:type="dcterms:W3CDTF">2006-08-16T00:00:00Z</dcterms:created>
  <dcterms:modified xsi:type="dcterms:W3CDTF">2024-01-08T15:25:45Z</dcterms:modified>
</cp:coreProperties>
</file>